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9" r:id="rId4"/>
    <p:sldId id="258" r:id="rId5"/>
    <p:sldId id="274" r:id="rId6"/>
    <p:sldId id="261" r:id="rId7"/>
    <p:sldId id="265" r:id="rId8"/>
    <p:sldId id="279" r:id="rId9"/>
    <p:sldId id="266" r:id="rId10"/>
    <p:sldId id="260" r:id="rId11"/>
    <p:sldId id="280" r:id="rId12"/>
    <p:sldId id="282" r:id="rId13"/>
    <p:sldId id="268" r:id="rId14"/>
    <p:sldId id="284" r:id="rId15"/>
    <p:sldId id="271" r:id="rId16"/>
    <p:sldId id="262" r:id="rId17"/>
    <p:sldId id="272" r:id="rId18"/>
    <p:sldId id="276" r:id="rId19"/>
    <p:sldId id="287" r:id="rId20"/>
    <p:sldId id="270" r:id="rId21"/>
    <p:sldId id="269" r:id="rId22"/>
    <p:sldId id="278" r:id="rId23"/>
    <p:sldId id="273" r:id="rId24"/>
    <p:sldId id="286"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86" d="100"/>
          <a:sy n="86" d="100"/>
        </p:scale>
        <p:origin x="-15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F0E56-26E4-4560-AF4C-E48DAB01861A}" type="datetimeFigureOut">
              <a:rPr lang="en-US" smtClean="0"/>
              <a:pPr/>
              <a:t>4/7/2020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A2FB1-A426-4B6C-85C3-74C66358CA0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GB" b="1" smtClean="0"/>
              <a:t>Children</a:t>
            </a:r>
          </a:p>
          <a:p>
            <a:r>
              <a:rPr lang="en-GB" smtClean="0"/>
              <a:t>Children need plenty of fluid.</a:t>
            </a:r>
          </a:p>
          <a:p>
            <a:endParaRPr lang="en-GB" smtClean="0"/>
          </a:p>
          <a:p>
            <a:r>
              <a:rPr lang="en-GB" smtClean="0"/>
              <a:t>They should be encouraged to drink regularly and establish a good drinking pattern.</a:t>
            </a:r>
          </a:p>
          <a:p>
            <a:endParaRPr lang="en-GB" smtClean="0"/>
          </a:p>
          <a:p>
            <a:r>
              <a:rPr lang="en-GB" smtClean="0"/>
              <a:t>They should drink more when they are being active.</a:t>
            </a:r>
            <a:endParaRPr lang="en-US" smtClean="0"/>
          </a:p>
          <a:p>
            <a:endParaRPr lang="en-GB" smtClean="0"/>
          </a:p>
          <a:p>
            <a:r>
              <a:rPr lang="en-GB" b="1" smtClean="0"/>
              <a:t>Lactating women</a:t>
            </a:r>
          </a:p>
          <a:p>
            <a:r>
              <a:rPr lang="en-GB" smtClean="0"/>
              <a:t>Lactating women require extra fluid for the production of breastmilk.</a:t>
            </a:r>
            <a:endParaRPr lang="en-US" smtClean="0"/>
          </a:p>
          <a:p>
            <a:endParaRPr lang="en-GB" smtClean="0"/>
          </a:p>
          <a:p>
            <a:r>
              <a:rPr lang="en-GB" b="1" smtClean="0"/>
              <a:t>Older adults</a:t>
            </a:r>
          </a:p>
          <a:p>
            <a:r>
              <a:rPr lang="en-GB" smtClean="0"/>
              <a:t>Older people can avoid drinking for physical and social reasons, such as avoiding trips to the toilet.</a:t>
            </a:r>
          </a:p>
          <a:p>
            <a:endParaRPr lang="en-GB" smtClean="0"/>
          </a:p>
          <a:p>
            <a:r>
              <a:rPr lang="en-GB" smtClean="0"/>
              <a:t>They may also have a weakened sense of thirst.</a:t>
            </a:r>
          </a:p>
          <a:p>
            <a:endParaRPr lang="en-GB" smtClean="0"/>
          </a:p>
          <a:p>
            <a:r>
              <a:rPr lang="en-GB" smtClean="0"/>
              <a:t>They should be encouraged to drink regularly.</a:t>
            </a:r>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GB" smtClean="0">
                <a:latin typeface="Century Gothic" pitchFamily="34" charset="0"/>
              </a:rPr>
              <a:t>When you are physically active, your body loses water through breathing and sweating.</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GB" smtClean="0"/>
              <a:t>The fluid needed for activity is more than the daily recommendation of 6 to 8 glasses (1.2 litres) each day. So try to keep hydrated during exercise by drinking a lot beforehand, continue to drink small, regular sips during exercise, drink plenty when you have finished; and remember not to wait until you feel thirsty.</a:t>
            </a:r>
          </a:p>
          <a:p>
            <a:endParaRPr lang="en-GB" smtClean="0"/>
          </a:p>
          <a:p>
            <a:r>
              <a:rPr lang="en-GB" smtClean="0"/>
              <a:t>Bear in mind also to drink more when the weather is hot.</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GB" smtClean="0"/>
              <a:t>There are many different types of sports drinks available in the market, but making your own sports drink is absolutely doable! Try following this simple recipe: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GB" smtClean="0"/>
              <a:t>The FSA recommends us to drink around 6 to 8 glasses each day, that is approximately 1.2 litres, the amounts should be on top of the water provided by food. We have to drink more when the weather is hot, or if we have been active because we lose water through breathing and sweating.</a:t>
            </a:r>
          </a:p>
          <a:p>
            <a:endParaRPr lang="en-GB"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GB" smtClean="0"/>
              <a:t>A drinking schedule for physical activity could be like this:</a:t>
            </a:r>
          </a:p>
          <a:p>
            <a:endParaRPr lang="en-GB" smtClean="0"/>
          </a:p>
          <a:p>
            <a:r>
              <a:rPr lang="en-GB" smtClean="0"/>
              <a:t>Keep yourself hydrated before the training, then have small sips during, some more during break/half-time, then go for a big one immediately afterwards to make sure you replenish the fluid content in your body.</a:t>
            </a:r>
          </a:p>
          <a:p>
            <a:endParaRPr lang="en-GB" smtClean="0"/>
          </a:p>
          <a:p>
            <a:r>
              <a:rPr lang="en-GB" smtClean="0"/>
              <a:t>It’s a good habit to drink before, during and after playing sport. It may be uncomfortable at first, but you’ll get used to it.</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7D0315C-0A7D-44F0-A319-424BE6CABC86}" type="datetimeFigureOut">
              <a:rPr lang="en-US" smtClean="0"/>
              <a:pPr/>
              <a:t>4/7/2020</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747A054-6DFF-4D8D-8CCC-58C1509B46F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0315C-0A7D-44F0-A319-424BE6CABC86}" type="datetimeFigureOut">
              <a:rPr lang="en-US" smtClean="0"/>
              <a:pPr/>
              <a:t>4/7/2020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47A054-6DFF-4D8D-8CCC-58C1509B46F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7D0315C-0A7D-44F0-A319-424BE6CABC86}" type="datetimeFigureOut">
              <a:rPr lang="en-US" smtClean="0"/>
              <a:pPr/>
              <a:t>4/7/2020</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747A054-6DFF-4D8D-8CCC-58C1509B46F7}"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D0315C-0A7D-44F0-A319-424BE6CABC86}" type="datetimeFigureOut">
              <a:rPr lang="en-US" smtClean="0"/>
              <a:pPr/>
              <a:t>4/7/2020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47A054-6DFF-4D8D-8CCC-58C1509B46F7}" type="slidenum">
              <a:rPr lang="en-IN" smtClean="0"/>
              <a:pPr/>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7D0315C-0A7D-44F0-A319-424BE6CABC86}" type="datetimeFigureOut">
              <a:rPr lang="en-US" smtClean="0"/>
              <a:pPr/>
              <a:t>4/7/2020</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47A054-6DFF-4D8D-8CCC-58C1509B46F7}"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7D0315C-0A7D-44F0-A319-424BE6CABC86}" type="datetimeFigureOut">
              <a:rPr lang="en-US" smtClean="0"/>
              <a:pPr/>
              <a:t>4/7/2020</a:t>
            </a:fld>
            <a:endParaRPr lang="en-IN"/>
          </a:p>
        </p:txBody>
      </p:sp>
      <p:sp>
        <p:nvSpPr>
          <p:cNvPr id="10" name="Slide Number Placeholder 9"/>
          <p:cNvSpPr>
            <a:spLocks noGrp="1"/>
          </p:cNvSpPr>
          <p:nvPr>
            <p:ph type="sldNum" sz="quarter" idx="16"/>
          </p:nvPr>
        </p:nvSpPr>
        <p:spPr/>
        <p:txBody>
          <a:bodyPr rtlCol="0"/>
          <a:lstStyle/>
          <a:p>
            <a:fld id="{F747A054-6DFF-4D8D-8CCC-58C1509B46F7}" type="slidenum">
              <a:rPr lang="en-IN" smtClean="0"/>
              <a:pPr/>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D0315C-0A7D-44F0-A319-424BE6CABC86}" type="datetimeFigureOut">
              <a:rPr lang="en-US" smtClean="0"/>
              <a:pPr/>
              <a:t>4/7/2020</a:t>
            </a:fld>
            <a:endParaRPr lang="en-IN"/>
          </a:p>
        </p:txBody>
      </p:sp>
      <p:sp>
        <p:nvSpPr>
          <p:cNvPr id="12" name="Slide Number Placeholder 11"/>
          <p:cNvSpPr>
            <a:spLocks noGrp="1"/>
          </p:cNvSpPr>
          <p:nvPr>
            <p:ph type="sldNum" sz="quarter" idx="16"/>
          </p:nvPr>
        </p:nvSpPr>
        <p:spPr/>
        <p:txBody>
          <a:bodyPr rtlCol="0"/>
          <a:lstStyle/>
          <a:p>
            <a:fld id="{F747A054-6DFF-4D8D-8CCC-58C1509B46F7}" type="slidenum">
              <a:rPr lang="en-IN" smtClean="0"/>
              <a:pPr/>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D0315C-0A7D-44F0-A319-424BE6CABC86}" type="datetimeFigureOut">
              <a:rPr lang="en-US" smtClean="0"/>
              <a:pPr/>
              <a:t>4/7/2020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747A054-6DFF-4D8D-8CCC-58C1509B46F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0315C-0A7D-44F0-A319-424BE6CABC86}" type="datetimeFigureOut">
              <a:rPr lang="en-US" smtClean="0"/>
              <a:pPr/>
              <a:t>4/7/2020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47A054-6DFF-4D8D-8CCC-58C1509B46F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7D0315C-0A7D-44F0-A319-424BE6CABC86}" type="datetimeFigureOut">
              <a:rPr lang="en-US" smtClean="0"/>
              <a:pPr/>
              <a:t>4/7/2020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747A054-6DFF-4D8D-8CCC-58C1509B46F7}" type="slidenum">
              <a:rPr lang="en-IN" smtClean="0"/>
              <a:pPr/>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7D0315C-0A7D-44F0-A319-424BE6CABC86}" type="datetimeFigureOut">
              <a:rPr lang="en-US" smtClean="0"/>
              <a:pPr/>
              <a:t>4/7/2020</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747A054-6DFF-4D8D-8CCC-58C1509B46F7}" type="slidenum">
              <a:rPr lang="en-IN" smtClean="0"/>
              <a:pPr/>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7D0315C-0A7D-44F0-A319-424BE6CABC86}" type="datetimeFigureOut">
              <a:rPr lang="en-US" smtClean="0"/>
              <a:pPr/>
              <a:t>4/7/2020</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47A054-6DFF-4D8D-8CCC-58C1509B46F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Hydration, Health and Sports Performance.</a:t>
            </a:r>
            <a:endParaRPr lang="en-IN" dirty="0"/>
          </a:p>
        </p:txBody>
      </p:sp>
      <p:pic>
        <p:nvPicPr>
          <p:cNvPr id="1026" name="Picture 2" descr="C:\Users\HP\Documents\water picture.jpg"/>
          <p:cNvPicPr>
            <a:picLocks noGrp="1" noChangeAspect="1" noChangeArrowheads="1"/>
          </p:cNvPicPr>
          <p:nvPr>
            <p:ph sz="quarter" idx="1"/>
          </p:nvPr>
        </p:nvPicPr>
        <p:blipFill>
          <a:blip r:embed="rId2"/>
          <a:srcRect/>
          <a:stretch>
            <a:fillRect/>
          </a:stretch>
        </p:blipFill>
        <p:spPr bwMode="auto">
          <a:xfrm>
            <a:off x="857224" y="1928802"/>
            <a:ext cx="6929486" cy="3214710"/>
          </a:xfrm>
          <a:prstGeom prst="rect">
            <a:avLst/>
          </a:prstGeom>
          <a:noFill/>
        </p:spPr>
      </p:pic>
      <p:sp>
        <p:nvSpPr>
          <p:cNvPr id="5" name="Rectangle 4"/>
          <p:cNvSpPr/>
          <p:nvPr/>
        </p:nvSpPr>
        <p:spPr>
          <a:xfrm>
            <a:off x="857225" y="5429264"/>
            <a:ext cx="671517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Table 5"/>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err="1" smtClean="0"/>
                        <a:t>Sonali</a:t>
                      </a:r>
                      <a:r>
                        <a:rPr lang="en-US" dirty="0" smtClean="0"/>
                        <a:t> </a:t>
                      </a:r>
                      <a:r>
                        <a:rPr lang="en-US" dirty="0" err="1" smtClean="0"/>
                        <a:t>singh</a:t>
                      </a:r>
                      <a:r>
                        <a:rPr lang="en-US" dirty="0" smtClean="0"/>
                        <a:t> assistant </a:t>
                      </a:r>
                      <a:r>
                        <a:rPr lang="en-US" dirty="0" err="1" smtClean="0"/>
                        <a:t>prof.j.k.p</a:t>
                      </a:r>
                      <a:r>
                        <a:rPr lang="en-US" dirty="0" smtClean="0"/>
                        <a:t>.[pg]college </a:t>
                      </a:r>
                      <a:r>
                        <a:rPr lang="en-US" dirty="0" err="1" smtClean="0"/>
                        <a:t>muzaffarnagar</a:t>
                      </a:r>
                      <a:endParaRPr lang="en-US"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HP\Downloads\performance and hydration.jpg"/>
          <p:cNvPicPr>
            <a:picLocks noGrp="1" noChangeAspect="1" noChangeArrowheads="1"/>
          </p:cNvPicPr>
          <p:nvPr>
            <p:ph sz="quarter" idx="1"/>
          </p:nvPr>
        </p:nvPicPr>
        <p:blipFill>
          <a:blip r:embed="rId2"/>
          <a:srcRect/>
          <a:stretch>
            <a:fillRect/>
          </a:stretch>
        </p:blipFill>
        <p:spPr bwMode="auto">
          <a:xfrm>
            <a:off x="714348" y="428604"/>
            <a:ext cx="7929618" cy="55721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115888"/>
            <a:ext cx="8229600" cy="1009650"/>
          </a:xfrm>
        </p:spPr>
        <p:txBody>
          <a:bodyPr/>
          <a:lstStyle/>
          <a:p>
            <a:pPr algn="l"/>
            <a:r>
              <a:rPr lang="en-GB" smtClean="0">
                <a:latin typeface="Century Gothic" pitchFamily="34" charset="0"/>
              </a:rPr>
              <a:t>Physical activity</a:t>
            </a:r>
            <a:endParaRPr lang="en-US" smtClean="0">
              <a:latin typeface="Century Gothic" pitchFamily="34" charset="0"/>
            </a:endParaRPr>
          </a:p>
        </p:txBody>
      </p:sp>
      <p:sp>
        <p:nvSpPr>
          <p:cNvPr id="25603" name="Rectangle 3"/>
          <p:cNvSpPr>
            <a:spLocks noGrp="1" noChangeArrowheads="1"/>
          </p:cNvSpPr>
          <p:nvPr>
            <p:ph sz="quarter" idx="1"/>
          </p:nvPr>
        </p:nvSpPr>
        <p:spPr>
          <a:xfrm>
            <a:off x="395288" y="1268413"/>
            <a:ext cx="8229600" cy="4968875"/>
          </a:xfrm>
        </p:spPr>
        <p:txBody>
          <a:bodyPr>
            <a:normAutofit fontScale="92500" lnSpcReduction="10000"/>
          </a:bodyPr>
          <a:lstStyle/>
          <a:p>
            <a:pPr marL="0" indent="0">
              <a:spcBef>
                <a:spcPct val="0"/>
              </a:spcBef>
              <a:buFont typeface="Lucida Grande" charset="0"/>
              <a:buNone/>
            </a:pPr>
            <a:r>
              <a:rPr lang="en-GB" smtClean="0">
                <a:latin typeface="Century Gothic" pitchFamily="34" charset="0"/>
              </a:rPr>
              <a:t>Even slight dehydration has been shown to affect sporting performance, so drink before, during and after you train or play a match.</a:t>
            </a:r>
          </a:p>
          <a:p>
            <a:pPr marL="0" indent="0">
              <a:spcBef>
                <a:spcPct val="0"/>
              </a:spcBef>
              <a:buFont typeface="Lucida Grande" charset="0"/>
              <a:buNone/>
            </a:pPr>
            <a:endParaRPr lang="en-GB" smtClean="0">
              <a:latin typeface="Century Gothic" pitchFamily="34" charset="0"/>
            </a:endParaRPr>
          </a:p>
          <a:p>
            <a:pPr marL="0" indent="0">
              <a:spcBef>
                <a:spcPct val="0"/>
              </a:spcBef>
              <a:buFont typeface="Lucida Grande" charset="0"/>
              <a:buNone/>
            </a:pPr>
            <a:r>
              <a:rPr lang="en-GB" smtClean="0">
                <a:latin typeface="Century Gothic" pitchFamily="34" charset="0"/>
              </a:rPr>
              <a:t>Being dehydrated may mean that:</a:t>
            </a:r>
          </a:p>
          <a:p>
            <a:pPr marL="0" indent="0">
              <a:spcBef>
                <a:spcPct val="0"/>
              </a:spcBef>
              <a:buFont typeface="Lucida Grande" charset="0"/>
              <a:buNone/>
            </a:pPr>
            <a:endParaRPr lang="en-GB" smtClean="0">
              <a:latin typeface="Century Gothic" pitchFamily="34" charset="0"/>
            </a:endParaRPr>
          </a:p>
          <a:p>
            <a:pPr marL="0" indent="0">
              <a:spcBef>
                <a:spcPct val="0"/>
              </a:spcBef>
            </a:pPr>
            <a:r>
              <a:rPr lang="en-GB" smtClean="0">
                <a:latin typeface="Century Gothic" pitchFamily="34" charset="0"/>
              </a:rPr>
              <a:t> running pace is slower;</a:t>
            </a:r>
          </a:p>
          <a:p>
            <a:pPr marL="0" indent="0">
              <a:spcBef>
                <a:spcPct val="0"/>
              </a:spcBef>
              <a:buFont typeface="Lucida Grande" charset="0"/>
              <a:buNone/>
            </a:pPr>
            <a:endParaRPr lang="en-GB" smtClean="0">
              <a:latin typeface="Century Gothic" pitchFamily="34" charset="0"/>
            </a:endParaRPr>
          </a:p>
          <a:p>
            <a:pPr marL="0" indent="0">
              <a:spcBef>
                <a:spcPct val="0"/>
              </a:spcBef>
            </a:pPr>
            <a:r>
              <a:rPr lang="en-GB" smtClean="0">
                <a:latin typeface="Century Gothic" pitchFamily="34" charset="0"/>
              </a:rPr>
              <a:t> unable to cover as much distance;</a:t>
            </a:r>
          </a:p>
          <a:p>
            <a:pPr marL="0" indent="0">
              <a:spcBef>
                <a:spcPct val="0"/>
              </a:spcBef>
              <a:buFont typeface="Lucida Grande" charset="0"/>
              <a:buNone/>
            </a:pPr>
            <a:endParaRPr lang="en-GB" smtClean="0">
              <a:latin typeface="Century Gothic" pitchFamily="34" charset="0"/>
            </a:endParaRPr>
          </a:p>
          <a:p>
            <a:pPr marL="0" indent="0">
              <a:spcBef>
                <a:spcPct val="0"/>
              </a:spcBef>
            </a:pPr>
            <a:r>
              <a:rPr lang="en-GB" smtClean="0">
                <a:latin typeface="Century Gothic" pitchFamily="34" charset="0"/>
              </a:rPr>
              <a:t> reaction time is slower;</a:t>
            </a:r>
          </a:p>
          <a:p>
            <a:pPr marL="0" indent="0">
              <a:spcBef>
                <a:spcPct val="0"/>
              </a:spcBef>
              <a:buFont typeface="Lucida Grande" charset="0"/>
              <a:buNone/>
            </a:pPr>
            <a:endParaRPr lang="en-GB" smtClean="0">
              <a:latin typeface="Century Gothic" pitchFamily="34" charset="0"/>
            </a:endParaRPr>
          </a:p>
          <a:p>
            <a:pPr marL="0" indent="0">
              <a:spcBef>
                <a:spcPct val="0"/>
              </a:spcBef>
            </a:pPr>
            <a:r>
              <a:rPr lang="en-GB" smtClean="0">
                <a:latin typeface="Century Gothic" pitchFamily="34" charset="0"/>
              </a:rPr>
              <a:t> experience lack of power.</a:t>
            </a:r>
          </a:p>
        </p:txBody>
      </p:sp>
      <p:pic>
        <p:nvPicPr>
          <p:cNvPr id="25604" name="Picture 4" descr="MP900402385[1]"/>
          <p:cNvPicPr>
            <a:picLocks noChangeAspect="1" noChangeArrowheads="1"/>
          </p:cNvPicPr>
          <p:nvPr/>
        </p:nvPicPr>
        <p:blipFill>
          <a:blip r:embed="rId3"/>
          <a:srcRect/>
          <a:stretch>
            <a:fillRect/>
          </a:stretch>
        </p:blipFill>
        <p:spPr bwMode="auto">
          <a:xfrm>
            <a:off x="7019925" y="4724400"/>
            <a:ext cx="1531938" cy="191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sz="quarter" idx="1"/>
          </p:nvPr>
        </p:nvSpPr>
        <p:spPr>
          <a:xfrm>
            <a:off x="395288" y="1341438"/>
            <a:ext cx="8229600" cy="5257800"/>
          </a:xfrm>
        </p:spPr>
        <p:txBody>
          <a:bodyPr>
            <a:normAutofit fontScale="92500" lnSpcReduction="10000"/>
          </a:bodyPr>
          <a:lstStyle/>
          <a:p>
            <a:pPr marL="0" indent="0">
              <a:buFont typeface="Lucida Grande" charset="0"/>
              <a:buNone/>
            </a:pPr>
            <a:r>
              <a:rPr lang="en-GB" altLang="zh-TW" smtClean="0">
                <a:latin typeface="Century Gothic" pitchFamily="34" charset="0"/>
                <a:ea typeface="PMingLiU" pitchFamily="18" charset="-120"/>
              </a:rPr>
              <a:t>To keep hydrated:</a:t>
            </a:r>
          </a:p>
          <a:p>
            <a:pPr marL="0" indent="0">
              <a:buClr>
                <a:schemeClr val="tx1"/>
              </a:buClr>
            </a:pPr>
            <a:r>
              <a:rPr lang="en-GB" altLang="zh-TW" smtClean="0">
                <a:latin typeface="Century Gothic" pitchFamily="34" charset="0"/>
                <a:ea typeface="PMingLiU" pitchFamily="18" charset="-120"/>
              </a:rPr>
              <a:t> drink lots before exercise;</a:t>
            </a:r>
          </a:p>
          <a:p>
            <a:pPr marL="0" indent="0">
              <a:buClr>
                <a:schemeClr val="tx1"/>
              </a:buClr>
            </a:pPr>
            <a:r>
              <a:rPr lang="en-GB" altLang="zh-TW" smtClean="0">
                <a:latin typeface="Century Gothic" pitchFamily="34" charset="0"/>
                <a:ea typeface="PMingLiU" pitchFamily="18" charset="-120"/>
              </a:rPr>
              <a:t> don’t wait until you feel thirsty;</a:t>
            </a:r>
          </a:p>
          <a:p>
            <a:pPr marL="0" indent="0">
              <a:buClr>
                <a:schemeClr val="tx1"/>
              </a:buClr>
            </a:pPr>
            <a:r>
              <a:rPr lang="en-GB" smtClean="0">
                <a:latin typeface="Century Gothic" pitchFamily="34" charset="0"/>
              </a:rPr>
              <a:t> drink small, regular sips of water during exercise;</a:t>
            </a:r>
          </a:p>
          <a:p>
            <a:pPr marL="0" indent="0">
              <a:buClr>
                <a:schemeClr val="tx1"/>
              </a:buClr>
            </a:pPr>
            <a:r>
              <a:rPr lang="en-GB" altLang="zh-TW" smtClean="0">
                <a:latin typeface="Century Gothic" pitchFamily="34" charset="0"/>
                <a:ea typeface="PMingLiU" pitchFamily="18" charset="-120"/>
              </a:rPr>
              <a:t> drink plenty when you have finished.</a:t>
            </a:r>
          </a:p>
          <a:p>
            <a:pPr marL="0" indent="0">
              <a:buFont typeface="Lucida Grande" charset="0"/>
              <a:buNone/>
            </a:pPr>
            <a:endParaRPr lang="en-GB" altLang="zh-TW" smtClean="0">
              <a:latin typeface="Century Gothic" pitchFamily="34" charset="0"/>
              <a:ea typeface="PMingLiU" pitchFamily="18" charset="-120"/>
            </a:endParaRPr>
          </a:p>
          <a:p>
            <a:pPr marL="0" indent="0">
              <a:buFont typeface="Lucida Grande" charset="0"/>
              <a:buNone/>
            </a:pPr>
            <a:r>
              <a:rPr lang="en-GB" smtClean="0">
                <a:latin typeface="Century Gothic" pitchFamily="34" charset="0"/>
              </a:rPr>
              <a:t>The fluid needed for activity is in addition to the 6 to 8 glasses or 1.2 litres needed every day.</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It is also important to drink more when the weather is hot.</a:t>
            </a:r>
          </a:p>
        </p:txBody>
      </p:sp>
      <p:sp>
        <p:nvSpPr>
          <p:cNvPr id="26627" name="Rectangle 3"/>
          <p:cNvSpPr>
            <a:spLocks noChangeArrowheads="1"/>
          </p:cNvSpPr>
          <p:nvPr/>
        </p:nvSpPr>
        <p:spPr bwMode="auto">
          <a:xfrm>
            <a:off x="179388" y="115888"/>
            <a:ext cx="8229600" cy="1081087"/>
          </a:xfrm>
          <a:prstGeom prst="rect">
            <a:avLst/>
          </a:prstGeom>
          <a:noFill/>
          <a:ln w="12700">
            <a:noFill/>
            <a:miter lim="800000"/>
            <a:headEnd/>
            <a:tailEnd/>
          </a:ln>
        </p:spPr>
        <p:txBody>
          <a:bodyPr lIns="137160" tIns="0" rIns="164592" bIns="0" anchor="ctr"/>
          <a:lstStyle/>
          <a:p>
            <a:pPr marL="65088" indent="-39688" algn="l" eaLnBrk="0" hangingPunct="0"/>
            <a:r>
              <a:rPr lang="en-GB" sz="2800">
                <a:solidFill>
                  <a:schemeClr val="tx1"/>
                </a:solidFill>
              </a:rPr>
              <a:t>Keeping hydrated during exercise</a:t>
            </a:r>
            <a:endParaRPr lang="en-US" sz="280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HP\Downloads\effect of dehydration.png"/>
          <p:cNvPicPr>
            <a:picLocks noGrp="1" noChangeAspect="1" noChangeArrowheads="1"/>
          </p:cNvPicPr>
          <p:nvPr>
            <p:ph sz="quarter" idx="1"/>
          </p:nvPr>
        </p:nvPicPr>
        <p:blipFill>
          <a:blip r:embed="rId2"/>
          <a:srcRect/>
          <a:stretch>
            <a:fillRect/>
          </a:stretch>
        </p:blipFill>
        <p:spPr bwMode="auto">
          <a:xfrm>
            <a:off x="428596" y="214290"/>
            <a:ext cx="8429684" cy="59118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90488"/>
            <a:ext cx="8229600" cy="1509712"/>
          </a:xfrm>
        </p:spPr>
        <p:txBody>
          <a:bodyPr/>
          <a:lstStyle/>
          <a:p>
            <a:pPr algn="l"/>
            <a:r>
              <a:rPr lang="en-GB" altLang="zh-TW" smtClean="0">
                <a:latin typeface="Century Gothic" pitchFamily="34" charset="0"/>
                <a:ea typeface="PMingLiU" pitchFamily="18" charset="-120"/>
              </a:rPr>
              <a:t>Sports drinks</a:t>
            </a:r>
            <a:endParaRPr lang="en-US" smtClean="0">
              <a:latin typeface="Century Gothic" pitchFamily="34" charset="0"/>
            </a:endParaRPr>
          </a:p>
        </p:txBody>
      </p:sp>
      <p:sp>
        <p:nvSpPr>
          <p:cNvPr id="28675" name="Rectangle 3"/>
          <p:cNvSpPr>
            <a:spLocks noGrp="1" noChangeArrowheads="1"/>
          </p:cNvSpPr>
          <p:nvPr>
            <p:ph sz="quarter" idx="1"/>
          </p:nvPr>
        </p:nvSpPr>
        <p:spPr>
          <a:xfrm>
            <a:off x="468313" y="1601788"/>
            <a:ext cx="8066087" cy="5256212"/>
          </a:xfrm>
        </p:spPr>
        <p:txBody>
          <a:bodyPr/>
          <a:lstStyle/>
          <a:p>
            <a:pPr marL="0" indent="0">
              <a:buClr>
                <a:schemeClr val="tx1"/>
              </a:buClr>
              <a:buFont typeface="Lucida Grande" charset="0"/>
              <a:buNone/>
            </a:pPr>
            <a:r>
              <a:rPr lang="en-US" smtClean="0">
                <a:latin typeface="Century Gothic" pitchFamily="34" charset="0"/>
              </a:rPr>
              <a:t>It is easy to make your own sports drinks at home and cheaper too!</a:t>
            </a:r>
          </a:p>
          <a:p>
            <a:pPr marL="0" indent="0">
              <a:buClr>
                <a:schemeClr val="tx1"/>
              </a:buClr>
              <a:buFont typeface="Lucida Grande" charset="0"/>
              <a:buNone/>
            </a:pPr>
            <a:endParaRPr lang="en-US" smtClean="0">
              <a:latin typeface="Century Gothic" pitchFamily="34" charset="0"/>
            </a:endParaRPr>
          </a:p>
          <a:p>
            <a:pPr marL="0" indent="0">
              <a:buClr>
                <a:schemeClr val="tx1"/>
              </a:buClr>
              <a:buFont typeface="Lucida Grande" charset="0"/>
              <a:buNone/>
            </a:pPr>
            <a:r>
              <a:rPr lang="en-US" smtClean="0"/>
              <a:t> </a:t>
            </a:r>
          </a:p>
        </p:txBody>
      </p:sp>
      <p:pic>
        <p:nvPicPr>
          <p:cNvPr id="28676" name="Picture 4" descr="Oranges sliced"/>
          <p:cNvPicPr>
            <a:picLocks noChangeAspect="1" noChangeArrowheads="1"/>
          </p:cNvPicPr>
          <p:nvPr/>
        </p:nvPicPr>
        <p:blipFill>
          <a:blip r:embed="rId3"/>
          <a:srcRect/>
          <a:stretch>
            <a:fillRect/>
          </a:stretch>
        </p:blipFill>
        <p:spPr bwMode="auto">
          <a:xfrm>
            <a:off x="6011863" y="4365625"/>
            <a:ext cx="2663825" cy="1833563"/>
          </a:xfrm>
          <a:prstGeom prst="rect">
            <a:avLst/>
          </a:prstGeom>
          <a:noFill/>
          <a:ln w="9525">
            <a:noFill/>
            <a:miter lim="800000"/>
            <a:headEnd/>
            <a:tailEnd/>
          </a:ln>
        </p:spPr>
      </p:pic>
      <p:sp>
        <p:nvSpPr>
          <p:cNvPr id="28677" name="Text Box 5"/>
          <p:cNvSpPr txBox="1">
            <a:spLocks/>
          </p:cNvSpPr>
          <p:nvPr/>
        </p:nvSpPr>
        <p:spPr bwMode="auto">
          <a:xfrm>
            <a:off x="539750" y="3429000"/>
            <a:ext cx="3949700" cy="2647950"/>
          </a:xfrm>
          <a:prstGeom prst="rect">
            <a:avLst/>
          </a:prstGeom>
          <a:noFill/>
          <a:ln w="12700">
            <a:noFill/>
            <a:miter lim="800000"/>
            <a:headEnd/>
            <a:tailEnd/>
          </a:ln>
        </p:spPr>
        <p:txBody>
          <a:bodyPr wrap="none">
            <a:spAutoFit/>
          </a:bodyPr>
          <a:lstStyle/>
          <a:p>
            <a:pPr algn="l"/>
            <a:r>
              <a:rPr lang="en-GB"/>
              <a:t>Per 100ml water:</a:t>
            </a:r>
          </a:p>
          <a:p>
            <a:pPr algn="l"/>
            <a:endParaRPr lang="en-GB"/>
          </a:p>
          <a:p>
            <a:pPr algn="l"/>
            <a:r>
              <a:rPr lang="en-GB" b="0"/>
              <a:t>5-8g glucose powder.</a:t>
            </a:r>
          </a:p>
          <a:p>
            <a:pPr algn="l"/>
            <a:endParaRPr lang="en-GB" b="0"/>
          </a:p>
          <a:p>
            <a:pPr algn="l"/>
            <a:r>
              <a:rPr lang="en-GB" b="0"/>
              <a:t>0.5g salt.</a:t>
            </a:r>
          </a:p>
          <a:p>
            <a:pPr algn="l"/>
            <a:endParaRPr lang="en-GB" b="0"/>
          </a:p>
          <a:p>
            <a:pPr algn="l"/>
            <a:r>
              <a:rPr lang="en-GB" b="0"/>
              <a:t>Any sugar free flavouring.</a:t>
            </a:r>
            <a:endParaRPr lang="en-US" b="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hydrated you are?</a:t>
            </a:r>
            <a:endParaRPr lang="en-IN" dirty="0"/>
          </a:p>
        </p:txBody>
      </p:sp>
      <p:pic>
        <p:nvPicPr>
          <p:cNvPr id="4098" name="Picture 2" descr="C:\Users\HP\Downloads\urine_chart.jpg"/>
          <p:cNvPicPr>
            <a:picLocks noGrp="1" noChangeAspect="1" noChangeArrowheads="1"/>
          </p:cNvPicPr>
          <p:nvPr>
            <p:ph sz="quarter" idx="1"/>
          </p:nvPr>
        </p:nvPicPr>
        <p:blipFill>
          <a:blip r:embed="rId2"/>
          <a:srcRect/>
          <a:stretch>
            <a:fillRect/>
          </a:stretch>
        </p:blipFill>
        <p:spPr bwMode="auto">
          <a:xfrm>
            <a:off x="785786" y="1357298"/>
            <a:ext cx="6929486" cy="476886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Monitoring the level of hydration.</a:t>
            </a:r>
            <a:endParaRPr lang="en-IN" dirty="0"/>
          </a:p>
        </p:txBody>
      </p:sp>
      <p:pic>
        <p:nvPicPr>
          <p:cNvPr id="4098" name="Picture 2" descr="C:\Users\HP\Downloads\urine colour.jpg"/>
          <p:cNvPicPr>
            <a:picLocks noGrp="1" noChangeAspect="1" noChangeArrowheads="1"/>
          </p:cNvPicPr>
          <p:nvPr>
            <p:ph sz="quarter" idx="1"/>
          </p:nvPr>
        </p:nvPicPr>
        <p:blipFill>
          <a:blip r:embed="rId2"/>
          <a:srcRect/>
          <a:stretch>
            <a:fillRect/>
          </a:stretch>
        </p:blipFill>
        <p:spPr bwMode="auto">
          <a:xfrm>
            <a:off x="857224" y="1500174"/>
            <a:ext cx="7072362" cy="435771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Signs of mild dehydration.</a:t>
            </a:r>
            <a:endParaRPr lang="en-IN" dirty="0"/>
          </a:p>
        </p:txBody>
      </p:sp>
      <p:pic>
        <p:nvPicPr>
          <p:cNvPr id="5122" name="Picture 2" descr="C:\Users\HP\Downloads\mild-dehydration.png"/>
          <p:cNvPicPr>
            <a:picLocks noGrp="1" noChangeAspect="1" noChangeArrowheads="1"/>
          </p:cNvPicPr>
          <p:nvPr>
            <p:ph sz="quarter" idx="1"/>
          </p:nvPr>
        </p:nvPicPr>
        <p:blipFill>
          <a:blip r:embed="rId2"/>
          <a:stretch>
            <a:fillRect/>
          </a:stretch>
        </p:blipFill>
        <p:spPr bwMode="auto">
          <a:xfrm>
            <a:off x="718185" y="1600200"/>
            <a:ext cx="7942580" cy="4495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Sign of severe dehydration</a:t>
            </a:r>
            <a:endParaRPr lang="en-IN" dirty="0"/>
          </a:p>
        </p:txBody>
      </p:sp>
      <p:pic>
        <p:nvPicPr>
          <p:cNvPr id="9218" name="Picture 2" descr="C:\Users\HP\Downloads\6-Unusual-Signs-of-Dehydration-722x406.jpg"/>
          <p:cNvPicPr>
            <a:picLocks noGrp="1" noChangeAspect="1" noChangeArrowheads="1"/>
          </p:cNvPicPr>
          <p:nvPr>
            <p:ph sz="quarter" idx="1"/>
          </p:nvPr>
        </p:nvPicPr>
        <p:blipFill>
          <a:blip r:embed="rId2"/>
          <a:srcRect/>
          <a:stretch>
            <a:fillRect/>
          </a:stretch>
        </p:blipFill>
        <p:spPr bwMode="auto">
          <a:xfrm>
            <a:off x="1214414" y="1285860"/>
            <a:ext cx="6929486" cy="450059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Skin  pinch test for hydration.</a:t>
            </a:r>
            <a:endParaRPr lang="en-IN" dirty="0"/>
          </a:p>
        </p:txBody>
      </p:sp>
      <p:pic>
        <p:nvPicPr>
          <p:cNvPr id="1026" name="Picture 2" descr="C:\Users\HP\Downloads\pinch-test-.png"/>
          <p:cNvPicPr>
            <a:picLocks noGrp="1" noChangeAspect="1" noChangeArrowheads="1"/>
          </p:cNvPicPr>
          <p:nvPr>
            <p:ph sz="quarter" idx="1"/>
          </p:nvPr>
        </p:nvPicPr>
        <p:blipFill>
          <a:blip r:embed="rId2"/>
          <a:srcRect/>
          <a:stretch>
            <a:fillRect/>
          </a:stretch>
        </p:blipFill>
        <p:spPr bwMode="auto">
          <a:xfrm>
            <a:off x="500034" y="1857364"/>
            <a:ext cx="7286676" cy="47149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Meaning of Hydration</a:t>
            </a:r>
            <a:endParaRPr lang="en-IN" dirty="0"/>
          </a:p>
        </p:txBody>
      </p:sp>
      <p:sp>
        <p:nvSpPr>
          <p:cNvPr id="3" name="Content Placeholder 2"/>
          <p:cNvSpPr>
            <a:spLocks noGrp="1"/>
          </p:cNvSpPr>
          <p:nvPr>
            <p:ph sz="quarter" idx="1"/>
          </p:nvPr>
        </p:nvSpPr>
        <p:spPr/>
        <p:txBody>
          <a:bodyPr>
            <a:normAutofit fontScale="92500"/>
          </a:bodyPr>
          <a:lstStyle/>
          <a:p>
            <a:r>
              <a:rPr lang="en-IN" dirty="0" smtClean="0"/>
              <a:t>Water plays many important roles with in the body and hydration refers simply to the amount of water present. An excess of water (Hyper hydration ) and shortage of water both prevent optimum functioning of body.</a:t>
            </a:r>
          </a:p>
          <a:p>
            <a:r>
              <a:rPr lang="en-IN" dirty="0" smtClean="0"/>
              <a:t>keeping the body hydrated is essential for the body to perform basic functions like digestion and absorption of nutrients from food.  If the body does not have enough water, the nutrition is mal-absorbed. So all those healthy meals you are eating are all in vain without a glass of water.</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HP\Downloads\symptome_of_deshidration.jpg"/>
          <p:cNvPicPr>
            <a:picLocks noGrp="1" noChangeAspect="1" noChangeArrowheads="1"/>
          </p:cNvPicPr>
          <p:nvPr>
            <p:ph sz="quarter" idx="1"/>
          </p:nvPr>
        </p:nvPicPr>
        <p:blipFill>
          <a:blip r:embed="rId2"/>
          <a:srcRect/>
          <a:stretch>
            <a:fillRect/>
          </a:stretch>
        </p:blipFill>
        <p:spPr bwMode="auto">
          <a:xfrm>
            <a:off x="642910" y="285728"/>
            <a:ext cx="7715304" cy="65722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Tips for hydration</a:t>
            </a:r>
            <a:endParaRPr lang="en-IN" dirty="0"/>
          </a:p>
        </p:txBody>
      </p:sp>
      <p:pic>
        <p:nvPicPr>
          <p:cNvPr id="2050" name="Picture 2" descr="C:\Users\HP\Downloads\tips for hydration.jpg"/>
          <p:cNvPicPr>
            <a:picLocks noGrp="1" noChangeAspect="1" noChangeArrowheads="1"/>
          </p:cNvPicPr>
          <p:nvPr>
            <p:ph sz="quarter" idx="1"/>
          </p:nvPr>
        </p:nvPicPr>
        <p:blipFill>
          <a:blip r:embed="rId2"/>
          <a:srcRect/>
          <a:stretch>
            <a:fillRect/>
          </a:stretch>
        </p:blipFill>
        <p:spPr bwMode="auto">
          <a:xfrm>
            <a:off x="928662" y="1357298"/>
            <a:ext cx="7143800" cy="521497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90488"/>
            <a:ext cx="8785225" cy="1177925"/>
          </a:xfrm>
        </p:spPr>
        <p:txBody>
          <a:bodyPr>
            <a:normAutofit fontScale="90000"/>
          </a:bodyPr>
          <a:lstStyle/>
          <a:p>
            <a:pPr algn="l"/>
            <a:r>
              <a:rPr lang="en-GB" smtClean="0">
                <a:latin typeface="Century Gothic" pitchFamily="34" charset="0"/>
              </a:rPr>
              <a:t>How much water does a person need?</a:t>
            </a:r>
            <a:endParaRPr lang="en-US" smtClean="0">
              <a:latin typeface="Century Gothic" pitchFamily="34" charset="0"/>
            </a:endParaRPr>
          </a:p>
        </p:txBody>
      </p:sp>
      <p:sp>
        <p:nvSpPr>
          <p:cNvPr id="7171" name="Rectangle 3"/>
          <p:cNvSpPr>
            <a:spLocks noGrp="1" noChangeArrowheads="1"/>
          </p:cNvSpPr>
          <p:nvPr>
            <p:ph sz="quarter" idx="1"/>
          </p:nvPr>
        </p:nvSpPr>
        <p:spPr>
          <a:xfrm>
            <a:off x="395288" y="1196975"/>
            <a:ext cx="7940675" cy="5257800"/>
          </a:xfrm>
        </p:spPr>
        <p:txBody>
          <a:bodyPr>
            <a:normAutofit fontScale="92500" lnSpcReduction="10000"/>
          </a:bodyPr>
          <a:lstStyle/>
          <a:p>
            <a:pPr marL="0" indent="0">
              <a:buFont typeface="Lucida Grande" charset="0"/>
              <a:buNone/>
            </a:pPr>
            <a:r>
              <a:rPr lang="en-GB" smtClean="0">
                <a:latin typeface="Century Gothic" pitchFamily="34" charset="0"/>
              </a:rPr>
              <a:t>The amount needed depends on:</a:t>
            </a:r>
          </a:p>
          <a:p>
            <a:pPr marL="0" indent="0">
              <a:buFont typeface="Lucida Grande" charset="0"/>
              <a:buNone/>
            </a:pPr>
            <a:endParaRPr lang="en-GB" smtClean="0">
              <a:latin typeface="Century Gothic" pitchFamily="34" charset="0"/>
            </a:endParaRPr>
          </a:p>
          <a:p>
            <a:pPr marL="0" indent="0"/>
            <a:r>
              <a:rPr lang="en-GB" smtClean="0">
                <a:latin typeface="Century Gothic" pitchFamily="34" charset="0"/>
              </a:rPr>
              <a:t>  age;</a:t>
            </a:r>
          </a:p>
          <a:p>
            <a:pPr marL="0" indent="0"/>
            <a:r>
              <a:rPr lang="en-GB" smtClean="0">
                <a:latin typeface="Century Gothic" pitchFamily="34" charset="0"/>
              </a:rPr>
              <a:t>  climate;</a:t>
            </a:r>
          </a:p>
          <a:p>
            <a:pPr marL="0" indent="0"/>
            <a:r>
              <a:rPr lang="en-GB" smtClean="0">
                <a:latin typeface="Century Gothic" pitchFamily="34" charset="0"/>
              </a:rPr>
              <a:t>  physical activity.</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It is generally accepted to drink around 1.2 litres </a:t>
            </a:r>
          </a:p>
          <a:p>
            <a:pPr marL="0" indent="0">
              <a:buFont typeface="Lucida Grande" charset="0"/>
              <a:buNone/>
            </a:pPr>
            <a:r>
              <a:rPr lang="en-GB" smtClean="0">
                <a:latin typeface="Century Gothic" pitchFamily="34" charset="0"/>
              </a:rPr>
              <a:t>(6-8 glasses) per day.</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This is on top of the water provided by food.</a:t>
            </a:r>
            <a:endParaRPr lang="en-US" smtClean="0">
              <a:latin typeface="Century Gothic"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Tips to proper hydration.</a:t>
            </a:r>
            <a:endParaRPr lang="en-IN" dirty="0"/>
          </a:p>
        </p:txBody>
      </p:sp>
      <p:pic>
        <p:nvPicPr>
          <p:cNvPr id="6146" name="Picture 2" descr="C:\Users\HP\Downloads\Hydration-graphic-580x626.png"/>
          <p:cNvPicPr>
            <a:picLocks noGrp="1" noChangeAspect="1" noChangeArrowheads="1"/>
          </p:cNvPicPr>
          <p:nvPr>
            <p:ph sz="quarter" idx="1"/>
          </p:nvPr>
        </p:nvPicPr>
        <p:blipFill>
          <a:blip r:embed="rId2"/>
          <a:stretch>
            <a:fillRect/>
          </a:stretch>
        </p:blipFill>
        <p:spPr bwMode="auto">
          <a:xfrm>
            <a:off x="2606756" y="1600200"/>
            <a:ext cx="4165438" cy="4495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8750" y="119063"/>
            <a:ext cx="8229600" cy="1509712"/>
          </a:xfrm>
        </p:spPr>
        <p:txBody>
          <a:bodyPr/>
          <a:lstStyle/>
          <a:p>
            <a:pPr algn="l"/>
            <a:r>
              <a:rPr lang="en-GB" smtClean="0">
                <a:latin typeface="Century Gothic" pitchFamily="34" charset="0"/>
              </a:rPr>
              <a:t>Drinking schedule</a:t>
            </a:r>
          </a:p>
        </p:txBody>
      </p:sp>
      <p:sp>
        <p:nvSpPr>
          <p:cNvPr id="29699" name="Rectangle 3"/>
          <p:cNvSpPr>
            <a:spLocks noGrp="1" noChangeArrowheads="1"/>
          </p:cNvSpPr>
          <p:nvPr>
            <p:ph sz="quarter" idx="1"/>
          </p:nvPr>
        </p:nvSpPr>
        <p:spPr>
          <a:xfrm>
            <a:off x="395288" y="1484313"/>
            <a:ext cx="8229600" cy="4641850"/>
          </a:xfrm>
        </p:spPr>
        <p:txBody>
          <a:bodyPr>
            <a:normAutofit lnSpcReduction="10000"/>
          </a:bodyPr>
          <a:lstStyle/>
          <a:p>
            <a:pPr marL="0" indent="0">
              <a:buFont typeface="Lucida Grande" charset="0"/>
              <a:buNone/>
            </a:pPr>
            <a:r>
              <a:rPr lang="en-GB" smtClean="0">
                <a:latin typeface="Century Gothic" pitchFamily="34" charset="0"/>
              </a:rPr>
              <a:t>A large glass one hour before you start.</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A smaller glass 15 minutes before start.</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Small sips during the event.</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A glass at half time.</a:t>
            </a:r>
          </a:p>
          <a:p>
            <a:pPr marL="0" indent="0">
              <a:buFont typeface="Lucida Grande" charset="0"/>
              <a:buNone/>
            </a:pPr>
            <a:endParaRPr lang="en-GB" smtClean="0">
              <a:latin typeface="Century Gothic" pitchFamily="34" charset="0"/>
            </a:endParaRPr>
          </a:p>
          <a:p>
            <a:pPr marL="0" indent="0">
              <a:buFont typeface="Lucida Grande" charset="0"/>
              <a:buNone/>
            </a:pPr>
            <a:r>
              <a:rPr lang="en-GB" smtClean="0">
                <a:latin typeface="Century Gothic" pitchFamily="34" charset="0"/>
              </a:rPr>
              <a:t>A large glass immediately afterwards.</a:t>
            </a:r>
          </a:p>
          <a:p>
            <a:pPr marL="0" indent="0">
              <a:buFont typeface="Lucida Grande" charset="0"/>
              <a:buNone/>
            </a:pPr>
            <a:endParaRPr lang="en-GB" smtClean="0">
              <a:latin typeface="Century Gothic" pitchFamily="34" charset="0"/>
            </a:endParaRPr>
          </a:p>
        </p:txBody>
      </p:sp>
      <p:pic>
        <p:nvPicPr>
          <p:cNvPr id="29700" name="Picture 4" descr="Girls playing football (211 x 248)"/>
          <p:cNvPicPr>
            <a:picLocks noChangeAspect="1" noChangeArrowheads="1"/>
          </p:cNvPicPr>
          <p:nvPr/>
        </p:nvPicPr>
        <p:blipFill>
          <a:blip r:embed="rId3"/>
          <a:srcRect/>
          <a:stretch>
            <a:fillRect/>
          </a:stretch>
        </p:blipFill>
        <p:spPr bwMode="auto">
          <a:xfrm>
            <a:off x="6227763" y="3213100"/>
            <a:ext cx="2679700" cy="3149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 Hydrated</a:t>
            </a:r>
            <a:endParaRPr lang="en-IN" dirty="0"/>
          </a:p>
        </p:txBody>
      </p:sp>
      <p:pic>
        <p:nvPicPr>
          <p:cNvPr id="8194" name="Picture 2" descr="C:\Users\HP\Downloads\Be hydrated.jpg"/>
          <p:cNvPicPr>
            <a:picLocks noGrp="1" noChangeAspect="1" noChangeArrowheads="1"/>
          </p:cNvPicPr>
          <p:nvPr>
            <p:ph sz="quarter" idx="1"/>
          </p:nvPr>
        </p:nvPicPr>
        <p:blipFill>
          <a:blip r:embed="rId2"/>
          <a:srcRect/>
          <a:stretch>
            <a:fillRect/>
          </a:stretch>
        </p:blipFill>
        <p:spPr bwMode="auto">
          <a:xfrm>
            <a:off x="457200" y="1500174"/>
            <a:ext cx="8229600" cy="4714908"/>
          </a:xfrm>
          <a:prstGeom prst="rect">
            <a:avLst/>
          </a:prstGeom>
          <a:noFill/>
        </p:spPr>
      </p:pic>
      <p:sp>
        <p:nvSpPr>
          <p:cNvPr id="5" name="Rectangle 4"/>
          <p:cNvSpPr/>
          <p:nvPr/>
        </p:nvSpPr>
        <p:spPr>
          <a:xfrm>
            <a:off x="2714612" y="5286388"/>
            <a:ext cx="571504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Why you need water ?</a:t>
            </a:r>
            <a:endParaRPr lang="en-IN" dirty="0"/>
          </a:p>
        </p:txBody>
      </p:sp>
      <p:pic>
        <p:nvPicPr>
          <p:cNvPr id="2050" name="Picture 2" descr="C:\Users\HP\Downloads\water role.jpg"/>
          <p:cNvPicPr>
            <a:picLocks noGrp="1" noChangeAspect="1" noChangeArrowheads="1"/>
          </p:cNvPicPr>
          <p:nvPr>
            <p:ph sz="quarter" idx="1"/>
          </p:nvPr>
        </p:nvPicPr>
        <p:blipFill>
          <a:blip r:embed="rId2"/>
          <a:srcRect/>
          <a:stretch>
            <a:fillRect/>
          </a:stretch>
        </p:blipFill>
        <p:spPr bwMode="auto">
          <a:xfrm>
            <a:off x="1714480" y="1000108"/>
            <a:ext cx="6286544" cy="55721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Role of water in the body</a:t>
            </a:r>
            <a:endParaRPr lang="en-IN" dirty="0"/>
          </a:p>
        </p:txBody>
      </p:sp>
      <p:sp>
        <p:nvSpPr>
          <p:cNvPr id="3" name="Content Placeholder 2"/>
          <p:cNvSpPr>
            <a:spLocks noGrp="1"/>
          </p:cNvSpPr>
          <p:nvPr>
            <p:ph sz="quarter" idx="1"/>
          </p:nvPr>
        </p:nvSpPr>
        <p:spPr/>
        <p:txBody>
          <a:bodyPr>
            <a:normAutofit fontScale="92500" lnSpcReduction="10000"/>
          </a:bodyPr>
          <a:lstStyle/>
          <a:p>
            <a:r>
              <a:rPr lang="en-IN" dirty="0" smtClean="0"/>
              <a:t>It helps to wash out all the toxins of the body: Water is the most soluble liquid, therefore it has a very important activity in the body; to flush out excess toxins. If the body suffers from a lack of hydration, the kidneys overwork to get rid of the toxins.</a:t>
            </a:r>
          </a:p>
          <a:p>
            <a:r>
              <a:rPr lang="en-IN" dirty="0" smtClean="0"/>
              <a:t>your water intake helps regulate enzymatic reaction, muscle activities and disposal of urine and stool from the body .</a:t>
            </a:r>
          </a:p>
          <a:p>
            <a:r>
              <a:rPr lang="en-IN" dirty="0" smtClean="0"/>
              <a:t>Water also helps in proper functioning of tissues In order to maintain an electrolytic balance, a well hydrated body is a must.</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HP\Downloads\hydration benefits.jpg"/>
          <p:cNvPicPr>
            <a:picLocks noGrp="1" noChangeAspect="1" noChangeArrowheads="1"/>
          </p:cNvPicPr>
          <p:nvPr>
            <p:ph sz="quarter" idx="1"/>
          </p:nvPr>
        </p:nvPicPr>
        <p:blipFill>
          <a:blip r:embed="rId2"/>
          <a:srcRect/>
          <a:stretch>
            <a:fillRect/>
          </a:stretch>
        </p:blipFill>
        <p:spPr bwMode="auto">
          <a:xfrm>
            <a:off x="500034" y="357166"/>
            <a:ext cx="8215370" cy="60007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Hydration and Health</a:t>
            </a:r>
            <a:endParaRPr lang="en-IN" dirty="0"/>
          </a:p>
        </p:txBody>
      </p:sp>
      <p:pic>
        <p:nvPicPr>
          <p:cNvPr id="1026" name="Picture 2" descr="C:\Users\HP\Downloads\water at different times.jpg"/>
          <p:cNvPicPr>
            <a:picLocks noGrp="1" noChangeAspect="1" noChangeArrowheads="1"/>
          </p:cNvPicPr>
          <p:nvPr>
            <p:ph sz="quarter" idx="1"/>
          </p:nvPr>
        </p:nvPicPr>
        <p:blipFill>
          <a:blip r:embed="rId2"/>
          <a:srcRect/>
          <a:stretch>
            <a:fillRect/>
          </a:stretch>
        </p:blipFill>
        <p:spPr bwMode="auto">
          <a:xfrm>
            <a:off x="1000100" y="1357298"/>
            <a:ext cx="6929486" cy="55007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Disease of Dehydration</a:t>
            </a:r>
            <a:endParaRPr lang="en-IN" dirty="0"/>
          </a:p>
        </p:txBody>
      </p:sp>
      <p:sp>
        <p:nvSpPr>
          <p:cNvPr id="3" name="Content Placeholder 2"/>
          <p:cNvSpPr>
            <a:spLocks noGrp="1"/>
          </p:cNvSpPr>
          <p:nvPr>
            <p:ph sz="quarter" idx="1"/>
          </p:nvPr>
        </p:nvSpPr>
        <p:spPr/>
        <p:txBody>
          <a:bodyPr/>
          <a:lstStyle/>
          <a:p>
            <a:r>
              <a:rPr lang="en-IN" dirty="0" smtClean="0"/>
              <a:t>Constipation</a:t>
            </a:r>
          </a:p>
          <a:p>
            <a:r>
              <a:rPr lang="en-IN" dirty="0" smtClean="0"/>
              <a:t>Urinary tract infection and kidney stones</a:t>
            </a:r>
          </a:p>
          <a:p>
            <a:r>
              <a:rPr lang="en-IN" dirty="0" smtClean="0"/>
              <a:t>Hypertension, coronary heart disease, stroke</a:t>
            </a:r>
          </a:p>
          <a:p>
            <a:r>
              <a:rPr lang="en-IN" dirty="0" smtClean="0"/>
              <a:t>Bladder and colorectal cancer</a:t>
            </a:r>
          </a:p>
          <a:p>
            <a:r>
              <a:rPr lang="en-IN" dirty="0" smtClean="0"/>
              <a:t>Heat exhaustion ,  heat stroke.</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4650" y="188913"/>
            <a:ext cx="8229600" cy="1152525"/>
          </a:xfrm>
        </p:spPr>
        <p:txBody>
          <a:bodyPr>
            <a:normAutofit fontScale="90000"/>
          </a:bodyPr>
          <a:lstStyle/>
          <a:p>
            <a:pPr algn="l"/>
            <a:r>
              <a:rPr lang="en-GB" smtClean="0">
                <a:latin typeface="Century Gothic" pitchFamily="34" charset="0"/>
              </a:rPr>
              <a:t>Some people need to drink more</a:t>
            </a:r>
            <a:endParaRPr lang="en-US" smtClean="0">
              <a:latin typeface="Century Gothic" pitchFamily="34" charset="0"/>
            </a:endParaRPr>
          </a:p>
        </p:txBody>
      </p:sp>
      <p:sp>
        <p:nvSpPr>
          <p:cNvPr id="24579" name="Rectangle 3"/>
          <p:cNvSpPr>
            <a:spLocks noGrp="1" noChangeArrowheads="1"/>
          </p:cNvSpPr>
          <p:nvPr>
            <p:ph sz="quarter" idx="1"/>
          </p:nvPr>
        </p:nvSpPr>
        <p:spPr>
          <a:xfrm>
            <a:off x="468313" y="1916113"/>
            <a:ext cx="7859712" cy="4421187"/>
          </a:xfrm>
        </p:spPr>
        <p:txBody>
          <a:bodyPr/>
          <a:lstStyle/>
          <a:p>
            <a:pPr marL="84138" indent="0">
              <a:buFontTx/>
              <a:buChar char="•"/>
            </a:pPr>
            <a:r>
              <a:rPr lang="en-GB" smtClean="0">
                <a:latin typeface="Century Gothic" pitchFamily="34" charset="0"/>
              </a:rPr>
              <a:t>Children</a:t>
            </a:r>
          </a:p>
          <a:p>
            <a:pPr marL="84138" indent="0">
              <a:buFontTx/>
              <a:buChar char="•"/>
            </a:pPr>
            <a:endParaRPr lang="en-GB" smtClean="0">
              <a:latin typeface="Century Gothic" pitchFamily="34" charset="0"/>
            </a:endParaRPr>
          </a:p>
          <a:p>
            <a:pPr marL="84138" indent="0">
              <a:buFontTx/>
              <a:buChar char="•"/>
            </a:pPr>
            <a:r>
              <a:rPr lang="en-GB" smtClean="0">
                <a:latin typeface="Century Gothic" pitchFamily="34" charset="0"/>
              </a:rPr>
              <a:t>Lactating women</a:t>
            </a:r>
          </a:p>
          <a:p>
            <a:pPr marL="84138" indent="0">
              <a:buFontTx/>
              <a:buChar char="•"/>
            </a:pPr>
            <a:endParaRPr lang="en-GB" smtClean="0">
              <a:latin typeface="Century Gothic" pitchFamily="34" charset="0"/>
            </a:endParaRPr>
          </a:p>
          <a:p>
            <a:pPr marL="84138" indent="0">
              <a:buFontTx/>
              <a:buChar char="•"/>
            </a:pPr>
            <a:r>
              <a:rPr lang="en-GB" smtClean="0">
                <a:latin typeface="Century Gothic" pitchFamily="34" charset="0"/>
              </a:rPr>
              <a:t>Older adults</a:t>
            </a:r>
            <a:endParaRPr lang="en-US" smtClean="0">
              <a:latin typeface="Century Gothic" pitchFamily="34" charset="0"/>
            </a:endParaRPr>
          </a:p>
        </p:txBody>
      </p:sp>
      <p:pic>
        <p:nvPicPr>
          <p:cNvPr id="24580" name="Picture 4" descr="iStock_000000339740XSmall"/>
          <p:cNvPicPr>
            <a:picLocks noChangeAspect="1" noChangeArrowheads="1"/>
          </p:cNvPicPr>
          <p:nvPr/>
        </p:nvPicPr>
        <p:blipFill>
          <a:blip r:embed="rId3">
            <a:lum bright="6000"/>
          </a:blip>
          <a:srcRect/>
          <a:stretch>
            <a:fillRect/>
          </a:stretch>
        </p:blipFill>
        <p:spPr bwMode="auto">
          <a:xfrm>
            <a:off x="3851275" y="1989138"/>
            <a:ext cx="1604963" cy="1728787"/>
          </a:xfrm>
          <a:prstGeom prst="rect">
            <a:avLst/>
          </a:prstGeom>
          <a:noFill/>
          <a:ln w="19050" cap="rnd">
            <a:solidFill>
              <a:schemeClr val="tx1"/>
            </a:solidFill>
            <a:prstDash val="sysDot"/>
            <a:miter lim="800000"/>
            <a:headEnd/>
            <a:tailEnd/>
          </a:ln>
        </p:spPr>
      </p:pic>
      <p:pic>
        <p:nvPicPr>
          <p:cNvPr id="24581" name="Picture 5" descr="People walking"/>
          <p:cNvPicPr>
            <a:picLocks noChangeAspect="1" noChangeArrowheads="1"/>
          </p:cNvPicPr>
          <p:nvPr/>
        </p:nvPicPr>
        <p:blipFill>
          <a:blip r:embed="rId4"/>
          <a:srcRect/>
          <a:stretch>
            <a:fillRect/>
          </a:stretch>
        </p:blipFill>
        <p:spPr bwMode="auto">
          <a:xfrm>
            <a:off x="7308850" y="3068638"/>
            <a:ext cx="1589088" cy="2379662"/>
          </a:xfrm>
          <a:prstGeom prst="rect">
            <a:avLst/>
          </a:prstGeom>
          <a:noFill/>
          <a:ln w="19050" cap="rnd">
            <a:solidFill>
              <a:schemeClr val="tx1"/>
            </a:solidFill>
            <a:prstDash val="sysDot"/>
            <a:miter lim="800000"/>
            <a:headEnd/>
            <a:tailEnd/>
          </a:ln>
        </p:spPr>
      </p:pic>
      <p:pic>
        <p:nvPicPr>
          <p:cNvPr id="24582" name="Picture 6" descr="MP900422689[1]"/>
          <p:cNvPicPr>
            <a:picLocks noChangeAspect="1" noChangeArrowheads="1"/>
          </p:cNvPicPr>
          <p:nvPr/>
        </p:nvPicPr>
        <p:blipFill>
          <a:blip r:embed="rId5"/>
          <a:srcRect/>
          <a:stretch>
            <a:fillRect/>
          </a:stretch>
        </p:blipFill>
        <p:spPr bwMode="auto">
          <a:xfrm>
            <a:off x="5651500" y="2420938"/>
            <a:ext cx="1458913" cy="2190750"/>
          </a:xfrm>
          <a:prstGeom prst="rect">
            <a:avLst/>
          </a:prstGeom>
          <a:noFill/>
          <a:ln w="19050" cap="rnd">
            <a:solidFill>
              <a:schemeClr val="tx1"/>
            </a:solidFill>
            <a:prstDash val="sysDot"/>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HP\Downloads\physical_performance and hydration.png"/>
          <p:cNvPicPr>
            <a:picLocks noGrp="1" noChangeAspect="1" noChangeArrowheads="1"/>
          </p:cNvPicPr>
          <p:nvPr>
            <p:ph sz="quarter" idx="1"/>
          </p:nvPr>
        </p:nvPicPr>
        <p:blipFill>
          <a:blip r:embed="rId2"/>
          <a:srcRect/>
          <a:stretch>
            <a:fillRect/>
          </a:stretch>
        </p:blipFill>
        <p:spPr bwMode="auto">
          <a:xfrm>
            <a:off x="0" y="214290"/>
            <a:ext cx="9144000" cy="635798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304</TotalTime>
  <Words>897</Words>
  <Application>Microsoft Office PowerPoint</Application>
  <PresentationFormat>On-screen Show (4:3)</PresentationFormat>
  <Paragraphs>114</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Hydration, Health and Sports Performance.</vt:lpstr>
      <vt:lpstr>Meaning of Hydration</vt:lpstr>
      <vt:lpstr>Why you need water ?</vt:lpstr>
      <vt:lpstr>Role of water in the body</vt:lpstr>
      <vt:lpstr>Slide 5</vt:lpstr>
      <vt:lpstr>Hydration and Health</vt:lpstr>
      <vt:lpstr>Disease of Dehydration</vt:lpstr>
      <vt:lpstr>Some people need to drink more</vt:lpstr>
      <vt:lpstr>Slide 9</vt:lpstr>
      <vt:lpstr>Slide 10</vt:lpstr>
      <vt:lpstr>Physical activity</vt:lpstr>
      <vt:lpstr>Slide 12</vt:lpstr>
      <vt:lpstr>Slide 13</vt:lpstr>
      <vt:lpstr>Sports drinks</vt:lpstr>
      <vt:lpstr>How hydrated you are?</vt:lpstr>
      <vt:lpstr>Monitoring the level of hydration.</vt:lpstr>
      <vt:lpstr>Signs of mild dehydration.</vt:lpstr>
      <vt:lpstr>Sign of severe dehydration</vt:lpstr>
      <vt:lpstr>Skin  pinch test for hydration.</vt:lpstr>
      <vt:lpstr>Slide 20</vt:lpstr>
      <vt:lpstr>Tips for hydration</vt:lpstr>
      <vt:lpstr>How much water does a person need?</vt:lpstr>
      <vt:lpstr>Tips to proper hydration.</vt:lpstr>
      <vt:lpstr>Drinking schedule</vt:lpstr>
      <vt:lpstr>Be Hydrated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Hydration, Health and Sports Performance.</dc:title>
  <dc:creator>HP</dc:creator>
  <cp:lastModifiedBy>Admin</cp:lastModifiedBy>
  <cp:revision>21</cp:revision>
  <dcterms:created xsi:type="dcterms:W3CDTF">2015-03-01T18:18:45Z</dcterms:created>
  <dcterms:modified xsi:type="dcterms:W3CDTF">2020-04-07T11:42:55Z</dcterms:modified>
</cp:coreProperties>
</file>